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2" r:id="rId3"/>
    <p:sldId id="273" r:id="rId4"/>
    <p:sldId id="274" r:id="rId5"/>
    <p:sldId id="257" r:id="rId6"/>
    <p:sldId id="258" r:id="rId7"/>
    <p:sldId id="259" r:id="rId8"/>
    <p:sldId id="275" r:id="rId9"/>
    <p:sldId id="260" r:id="rId10"/>
    <p:sldId id="261" r:id="rId11"/>
    <p:sldId id="276" r:id="rId12"/>
    <p:sldId id="263" r:id="rId13"/>
    <p:sldId id="264" r:id="rId14"/>
    <p:sldId id="266" r:id="rId15"/>
    <p:sldId id="267" r:id="rId16"/>
    <p:sldId id="278" r:id="rId17"/>
    <p:sldId id="268" r:id="rId18"/>
    <p:sldId id="277" r:id="rId19"/>
    <p:sldId id="279" r:id="rId20"/>
    <p:sldId id="280" r:id="rId21"/>
    <p:sldId id="269" r:id="rId22"/>
    <p:sldId id="270" r:id="rId23"/>
    <p:sldId id="271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48" autoAdjust="0"/>
  </p:normalViewPr>
  <p:slideViewPr>
    <p:cSldViewPr snapToGrid="0" snapToObjects="1">
      <p:cViewPr varScale="1">
        <p:scale>
          <a:sx n="108" d="100"/>
          <a:sy n="108" d="100"/>
        </p:scale>
        <p:origin x="176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306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2.jpg>
</file>

<file path=ppt/media/image3.jpeg>
</file>

<file path=ppt/media/image4.jpeg>
</file>

<file path=ppt/media/image5.jpeg>
</file>

<file path=ppt/media/image6.tiff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BE62E-AF95-8646-976D-F0FD54273D14}" type="datetimeFigureOut">
              <a:rPr lang="en-US" smtClean="0"/>
              <a:pPr/>
              <a:t>3/1/21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E17F1E-07BC-0343-8CFB-AF7979B553C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ubitv.com/movies/569761/the-imitation-game?utm_source=google-feed&amp;tracking=google-feed" TargetMode="External"/><Relationship Id="rId2" Type="http://schemas.openxmlformats.org/officeDocument/2006/relationships/hyperlink" Target="https://www.youtube.com/watch?v=-WXVyjwuIok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7891" y="1964508"/>
            <a:ext cx="3565018" cy="1872343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Chapter 8</a:t>
            </a:r>
          </a:p>
          <a:p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Cryptanalysis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" y="326392"/>
            <a:ext cx="8564880" cy="11430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Dictionary Counts Letter Frequency </a:t>
            </a:r>
            <a:b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(Listing 8.4)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letterFrequency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text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text.lower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nonLetters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removeMatches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(text, '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abcdefghijklmnopqrstuvwxyz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')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text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removeMatches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nonLetters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lCount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{}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total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for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text:                               #count each letter’s occurrence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lCount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lCount.get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0) + 1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for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lCount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                        #calculate percentages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lCount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lCount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/ total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return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lCount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Neighbor Analysis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letters appear most frequently next to another letter?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 to distinguish between common letters</a:t>
            </a:r>
          </a:p>
          <a:p>
            <a:pPr marL="0" indent="0">
              <a:buNone/>
            </a:pPr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Approach: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1.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Rather than count the number of times each letter occurs, we want to keep a list of neighboring letters. This list will contain all the letters that appear before or after the letter in question.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2.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output of the function will be a dictionary that contains a key for each letter of the alphabet and a list of neighboring letters.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3.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need to be careful about how we account for nonletters in our counting. If we simply delete nonletters as we did previously, we will end up creating false neighbors.</a:t>
            </a:r>
          </a:p>
          <a:p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639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letter only if not on the list already (Listing 8.6)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40559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maybeAdd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if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'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abcdefghijklmnopqrstuvwxyz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’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toList.append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Counting Neighbors (Listing 8.7)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neighborCount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nbDict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{}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text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text.lower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for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range(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(text) - 1):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nbDict.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setdefault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(text[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], [])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maybeAdd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(text[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+ 1],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nbDict.setdefault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(text[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+ 1], [])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maybeAdd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(text[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],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for key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nbDict.keys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(): #replace letters list with count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nbDict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[key]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nbDict.get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(key))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return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nbDict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Listing 8.9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maybeAdd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toDict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if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'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abcdefghijklmnopqrstuvwxyz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':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toDict[ch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= toDict.setdefault(ch,0) + 1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15" y="231697"/>
            <a:ext cx="8229600" cy="137281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Pair Frequencies for a, e, n, and t</a:t>
            </a:r>
            <a:b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(Figure 8.2)</a:t>
            </a:r>
          </a:p>
        </p:txBody>
      </p:sp>
      <p:pic>
        <p:nvPicPr>
          <p:cNvPr id="4" name="Picture 3" descr="In the graph, the horizontal axis representing alphabets from a to z is shown. The vertical axis representing number of neighbors (multiplied by 10000) ranges from 0 to 1.2, in increments of 0.2. The highest frequency of pair occurrence is the alphabet h with the alphabet t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151" y="2013811"/>
            <a:ext cx="5779698" cy="400357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94510-C03A-490B-9388-41C46626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Frequency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8565F-5CE7-4A70-B1D9-7898BA40A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Sort words in ciphertext by word size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Listing 8.10: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def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sortByLen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(w)</a:t>
            </a:r>
          </a:p>
          <a:p>
            <a:pPr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return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len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(w)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872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Popular 3-letter Words</a:t>
            </a:r>
          </a:p>
        </p:txBody>
      </p:sp>
      <p:pic>
        <p:nvPicPr>
          <p:cNvPr id="4" name="Picture 3" descr="A table lists the three-letter word frequency count. The words with their corresponding count are as follows: &quot;the,&quot; 4959; &quot;and,&quot; 2555; &quot;was,&quot; 851; &quot;had,&quot; 579; &quot;for,&quot; 369; &quot;but,&quot; 295; &quot;his,&quot; 250; &quot;out,&quot; 231; &quot;all,&quot; 225; and &quot;not,&quot; 212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42" y="1893501"/>
            <a:ext cx="7034716" cy="406304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Pattern matching library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Wildcards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Letter replacement</a:t>
            </a:r>
          </a:p>
          <a:p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D1D49-F4F9-457A-8FFE-A6635BE9E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Expression Syntax</a:t>
            </a:r>
          </a:p>
        </p:txBody>
      </p:sp>
      <p:pic>
        <p:nvPicPr>
          <p:cNvPr id="4" name="Picture 3" descr="A table depicts the simple regular expression syntax. The column headers are expression and meaning. The data inferred from the table is as follows: row 1 reads, dot, matches any character; row 2 reads, [abc], match a or b or c; row 3 reads [hat abc], match any character other than a or b or c at the beginning of the string; row 4 reads, [abc] plus, Match one or more occurrences of the characters abc—for example, b or aba or ccba; row 5 reads, [abc] asterisks, Match zero or more occurrences of the characters abc for example, b or aba or ccba; row 6 reads, (regex), create a capture group; and row 6 reads, dollar, match at the end of the string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294" y="1966823"/>
            <a:ext cx="7141412" cy="370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233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understand more advanced examples of 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dictionary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Python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understand more advanced examples of 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lists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Python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use pattern matching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regular expressions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learn how simple programs can help you solve more advanced problems </a:t>
            </a:r>
          </a:p>
          <a:p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40EA2-922B-4573-8450-9F35D5C86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 Module Methods</a:t>
            </a:r>
          </a:p>
        </p:txBody>
      </p:sp>
      <p:pic>
        <p:nvPicPr>
          <p:cNvPr id="4" name="Picture 3" descr="A table consisting of three columns depicts the regular expression module functions. The column headers are the method, use, and explanation. The data as observed from the table is as follows: row 1 reads, match(pattern, string); re.match('[abc]XY.', 'myString'); Matches any string in myString that starts with a, b, or c followed by XY followed by any character. Returns a Match object on success or None; row 2 reads, sub(pattern, replacement, string), re.sub('[tv]', 'X', 'vxyzbgtt'), Returns 'XxyzbgXX'. Like replace, except uses regular expression matching; row 3 reads, findall (pattern, string), re.findall('[bc]+','abcdefedcba'); Returns ['bc','cb']. Returns a list of all substrings matching the regular expression; row 4 reads, groups(), matchObj.groups(), Returns a tuple of all capture groups matched.matchObj is created by a call to match; and row 5 reads, group(i), matchObj.group(2), Returns a single capture group at index i.matchObj is created by a call to match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280" y="1417638"/>
            <a:ext cx="7159440" cy="442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7780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Matching Words (Listing 8.11)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&gt;&gt;&gt; import re</a:t>
            </a:r>
          </a:p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&gt;&gt;&gt;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checkWord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(regex):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[]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with open('wordlist.txt', 'r') 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wordFile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for line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wordFile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if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re.match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(regex, line[:-1]):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resList.append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(line[:-1])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return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5918"/>
            <a:ext cx="8229600" cy="11430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Matching with Unused Letters </a:t>
            </a:r>
            <a:b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(Listing 8.12)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920"/>
            <a:ext cx="8229600" cy="45259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checkWord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(unused, pattern):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[]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with open('wordlist.txt', 'r') 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wordFile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'['+unused+']'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regex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re.sub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('[a-z]',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pattern) + '$'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regex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regex.lower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print('matching', regex)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for line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wordFile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if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re.match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(regex, line[:-1]):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resList.append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(line[:-1])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return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 Matching Letters </a:t>
            </a:r>
            <a:b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(Listing 8.13)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9238"/>
            <a:ext cx="8229600" cy="5440362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findLetters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(unused, pattern):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[]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with open('wordlist.txt', 'r') 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wordFile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ctLetters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re.findall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('[a-z]', pattern)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print(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ctLetters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'(['+unused+'])'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regex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re.sub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('[a-z]',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rePat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pattern) + '$'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regex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regex.lower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for line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wordFile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myMatch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re.match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(regex, line[:-1])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if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myMatch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#if not None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matchingLetters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myMatch.groups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matchList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[]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for l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matchingLetters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matchList.append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l.upper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resList.append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(line[:-1])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resList.append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(list(zip(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ctLetters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matchList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return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resList</a:t>
            </a:r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Cryptanalysis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Breaking</a:t>
            </a:r>
          </a:p>
          <a:p>
            <a:pPr lvl="1"/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RSA: state of the art cryptography algorithm </a:t>
            </a:r>
          </a:p>
          <a:p>
            <a:pPr lvl="2"/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Invented by Ron </a:t>
            </a:r>
            <a:r>
              <a:rPr lang="en-US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ivest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Adi </a:t>
            </a:r>
            <a:r>
              <a:rPr lang="en-US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hamir, Leonard </a:t>
            </a:r>
            <a:r>
              <a:rPr lang="en-US" b="1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dleman</a:t>
            </a:r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Charles Babbage, working on breaking </a:t>
            </a:r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Vigenere</a:t>
            </a:r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Alan Turing, breaking German Enigma cipher in WW II</a:t>
            </a:r>
          </a:p>
          <a:p>
            <a:pPr lvl="2"/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The imitation game,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the full movie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  <a:hlinkClick r:id="rId3"/>
              </a:rPr>
              <a:t>here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; from </a:t>
            </a:r>
            <a:r>
              <a:rPr lang="en-US" sz="19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1:11-1:18:20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itchFamily="2" charset="2"/>
              </a:rPr>
              <a:t>)</a:t>
            </a:r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Brute force</a:t>
            </a:r>
          </a:p>
          <a:p>
            <a:pPr lvl="1"/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Try all possibilities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Frequency Analysis</a:t>
            </a:r>
          </a:p>
          <a:p>
            <a:pPr lvl="1"/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 to find correct decoding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Word Dictionary</a:t>
            </a:r>
          </a:p>
          <a:p>
            <a:pPr lvl="1"/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 to discover “real” words</a:t>
            </a:r>
          </a:p>
          <a:p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 result for Alan Turing">
            <a:extLst>
              <a:ext uri="{FF2B5EF4-FFF2-40B4-BE49-F238E27FC236}">
                <a16:creationId xmlns:a16="http://schemas.microsoft.com/office/drawing/2014/main" id="{DC2F1799-3810-2A42-A400-48CE3685E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6651" y="3393375"/>
            <a:ext cx="1447172" cy="1979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charles babbage">
            <a:extLst>
              <a:ext uri="{FF2B5EF4-FFF2-40B4-BE49-F238E27FC236}">
                <a16:creationId xmlns:a16="http://schemas.microsoft.com/office/drawing/2014/main" id="{20D2274B-A39A-A648-B00C-CF226C594F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354" y="2099717"/>
            <a:ext cx="888293" cy="1059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rivest shamir adleman">
            <a:extLst>
              <a:ext uri="{FF2B5EF4-FFF2-40B4-BE49-F238E27FC236}">
                <a16:creationId xmlns:a16="http://schemas.microsoft.com/office/drawing/2014/main" id="{E86C12F7-4EA8-814F-AAD1-7EB0407525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357" y="274638"/>
            <a:ext cx="2371043" cy="1659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1A4588A-55D5-49B8-BE41-54ACDCFF2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A72AC3-0025-CA46-98F5-9ADFCF53D1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29" t="2659" r="13850" b="-2"/>
          <a:stretch/>
        </p:blipFill>
        <p:spPr>
          <a:xfrm>
            <a:off x="895814" y="118753"/>
            <a:ext cx="7036903" cy="4084525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97E7EA2-EDCD-47E9-81BC-415C606D1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19552"/>
            <a:ext cx="7036903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196" y="4203278"/>
            <a:ext cx="6417894" cy="536063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Breaking Rail Fence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196" y="4956314"/>
            <a:ext cx="8293608" cy="1306417"/>
          </a:xfrm>
        </p:spPr>
        <p:txBody>
          <a:bodyPr>
            <a:normAutofit/>
          </a:bodyPr>
          <a:lstStyle/>
          <a:p>
            <a:r>
              <a:rPr lang="en-US" sz="1500">
                <a:latin typeface="Times New Roman" panose="02020603050405020304" pitchFamily="18" charset="0"/>
                <a:cs typeface="Times New Roman" panose="02020603050405020304" pitchFamily="18" charset="0"/>
              </a:rPr>
              <a:t>Try all possible numbers of rails</a:t>
            </a:r>
          </a:p>
          <a:p>
            <a:r>
              <a:rPr lang="en-US" sz="1500">
                <a:latin typeface="Times New Roman" panose="02020603050405020304" pitchFamily="18" charset="0"/>
                <a:cs typeface="Times New Roman" panose="02020603050405020304" pitchFamily="18" charset="0"/>
              </a:rPr>
              <a:t>Look for the most real words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 Word Dictionary (Listing 8.1)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#use with wordlist.txt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createWordDict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dName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myDict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{}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with open(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dName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'r') as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myFile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	for line in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myFile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	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myDict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[line[:-1]] = True  #set values to True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return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myDict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Brute Force Attempt (Listing 8.2)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railBreak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wordDict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createWordDict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('wordlist.txt')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maxGoodSoFar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bestGuess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"No words found in dictionary"    #default response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for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range(2,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+ 1):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words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railDecrypt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goodCount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0     #reset for new list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for w in words: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if w 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wordDict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goodCount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goodCount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+ 1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if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goodCount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maxGoodSoFar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                 #if more words in this list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maxGoodSoFar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goodCount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bestGuess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" ".join(words)                       #join words in list with space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return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bestGuess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railDecrypt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(Listing 8.3)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railDecrypt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numRails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railLen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//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numRails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solution = ''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for col in range(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railLen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for rail in range(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numRails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nextLetter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col + (rail *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railLen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solution = solution 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cipherText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nextLetter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return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solution.split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Letter Frequency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often does each letter appear in a large text?</a:t>
            </a:r>
          </a:p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Assumption: Representative for all texts</a:t>
            </a:r>
          </a:p>
          <a:p>
            <a:r>
              <a:rPr lang="en-US" sz="2800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that information to help decode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Letter Frequency (Figure 8.1)</a:t>
            </a:r>
          </a:p>
        </p:txBody>
      </p:sp>
      <p:pic>
        <p:nvPicPr>
          <p:cNvPr id="4" name="Picture 3" descr="In the graph, the horizontal axis representing alphabets ranges from a to z. The vertical axis representing relative frequency (in percentage) ranges from 0 to 13, in increments of 0.5. The alphabets and its relative frequencies are as follows: a 8.2, b 1.4, c 3, d 4.4, e 13, f 2.5, g 2.4, h 6.5, i 7, j 0.1, k 0.8, l 4, m 2.5, n 7, o 7.5, p 2, , q 0.1, r 6, s 6.5, t 9, u 3, v 1, w 2, x 0.1, y 1.8, z 0.1. All the values marked here are approximate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224" y="1733911"/>
            <a:ext cx="6062828" cy="42183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1255</Words>
  <Application>Microsoft Macintosh PowerPoint</Application>
  <PresentationFormat>On-screen Show (4:3)</PresentationFormat>
  <Paragraphs>154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Times New Roman</vt:lpstr>
      <vt:lpstr>Office Theme</vt:lpstr>
      <vt:lpstr>PowerPoint Presentation</vt:lpstr>
      <vt:lpstr>Objectives</vt:lpstr>
      <vt:lpstr>Cryptanalysis</vt:lpstr>
      <vt:lpstr>Breaking Rail Fence</vt:lpstr>
      <vt:lpstr>Create Word Dictionary (Listing 8.1)</vt:lpstr>
      <vt:lpstr>Brute Force Attempt (Listing 8.2)</vt:lpstr>
      <vt:lpstr>railDecrypt (Listing 8.3)</vt:lpstr>
      <vt:lpstr>Letter Frequency Analysis</vt:lpstr>
      <vt:lpstr>Letter Frequency (Figure 8.1)</vt:lpstr>
      <vt:lpstr>Dictionary Counts Letter Frequency  (Listing 8.4)</vt:lpstr>
      <vt:lpstr>Neighbor Analysis </vt:lpstr>
      <vt:lpstr>Add letter only if not on the list already (Listing 8.6) </vt:lpstr>
      <vt:lpstr>Counting Neighbors (Listing 8.7) </vt:lpstr>
      <vt:lpstr>Listing 8.9</vt:lpstr>
      <vt:lpstr>Pair Frequencies for a, e, n, and t (Figure 8.2)</vt:lpstr>
      <vt:lpstr>Word Frequency Analysis</vt:lpstr>
      <vt:lpstr>Popular 3-letter Words</vt:lpstr>
      <vt:lpstr>Regular Expressions</vt:lpstr>
      <vt:lpstr>Regular Expression Syntax</vt:lpstr>
      <vt:lpstr>RE Module Methods</vt:lpstr>
      <vt:lpstr>Matching Words (Listing 8.11) </vt:lpstr>
      <vt:lpstr>Matching with Unused Letters  (Listing 8.12)</vt:lpstr>
      <vt:lpstr>Show Matching Letters  (Listing 8.13)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Daqing Hou</dc:creator>
  <cp:lastModifiedBy>Daqing Hou</cp:lastModifiedBy>
  <cp:revision>30</cp:revision>
  <dcterms:created xsi:type="dcterms:W3CDTF">2020-03-25T15:44:53Z</dcterms:created>
  <dcterms:modified xsi:type="dcterms:W3CDTF">2021-03-01T23:24:26Z</dcterms:modified>
</cp:coreProperties>
</file>